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d35fc3de5d40a3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d35fc3de5d40a3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d35fc3de5d40a3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d35fc3de5d40a3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6ea64cf2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6ea64cf2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ea64cf2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ea64cf2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6ea64cf2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6ea64cf2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6ea64cf28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6ea64cf28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6ea64cf28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6ea64cf28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nationalgeographic.com/environment/global-warming/solar-power/" TargetMode="External"/><Relationship Id="rId3" Type="http://schemas.openxmlformats.org/officeDocument/2006/relationships/hyperlink" Target="https://www.livescience.com/41995-how-do-solar-panels-work.html" TargetMode="External"/><Relationship Id="rId7" Type="http://schemas.openxmlformats.org/officeDocument/2006/relationships/hyperlink" Target="https://www.ucsusa.org/clean-energy/renewable-energy/how-solar-energy-work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researchgate.net/figure/Sankey-diagrams-of-solar-plant-annual-energy-production-left-medium-size-power-plant_fig7_326078696" TargetMode="External"/><Relationship Id="rId5" Type="http://schemas.openxmlformats.org/officeDocument/2006/relationships/hyperlink" Target="https://www.seia.org/states-map" TargetMode="External"/><Relationship Id="rId4" Type="http://schemas.openxmlformats.org/officeDocument/2006/relationships/hyperlink" Target="https://news.energysage.com/how-much-does-the-average-solar-panel-installation-cost-in-the-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Image result for pic of sun" title="https://www.pexels.com/search/sun/"/>
          <p:cNvPicPr preferRelativeResize="0"/>
          <p:nvPr/>
        </p:nvPicPr>
        <p:blipFill>
          <a:blip r:embed="rId3">
            <a:alphaModFix/>
          </a:blip>
          <a:stretch>
            <a:fillRect/>
          </a:stretch>
        </p:blipFill>
        <p:spPr>
          <a:xfrm>
            <a:off x="0" y="0"/>
            <a:ext cx="9144000" cy="5140867"/>
          </a:xfrm>
          <a:prstGeom prst="rect">
            <a:avLst/>
          </a:prstGeom>
          <a:noFill/>
          <a:ln>
            <a:noFill/>
          </a:ln>
        </p:spPr>
      </p:pic>
      <p:sp>
        <p:nvSpPr>
          <p:cNvPr id="55" name="Google Shape;55;p13"/>
          <p:cNvSpPr txBox="1">
            <a:spLocks noGrp="1"/>
          </p:cNvSpPr>
          <p:nvPr>
            <p:ph type="ctrTitle"/>
          </p:nvPr>
        </p:nvSpPr>
        <p:spPr>
          <a:xfrm>
            <a:off x="897251" y="-84624"/>
            <a:ext cx="7593900" cy="121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Solar Energy</a:t>
            </a:r>
            <a:endParaRPr/>
          </a:p>
        </p:txBody>
      </p:sp>
      <p:sp>
        <p:nvSpPr>
          <p:cNvPr id="56" name="Google Shape;56;p13"/>
          <p:cNvSpPr txBox="1">
            <a:spLocks noGrp="1"/>
          </p:cNvSpPr>
          <p:nvPr>
            <p:ph type="subTitle" idx="1"/>
          </p:nvPr>
        </p:nvSpPr>
        <p:spPr>
          <a:xfrm>
            <a:off x="1473700" y="3774450"/>
            <a:ext cx="6441000" cy="40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000000"/>
                </a:solidFill>
              </a:rPr>
              <a:t>By: Endrit Mehmetaj, Nate Scott, Taylor Cooley</a:t>
            </a:r>
            <a:endParaRPr sz="18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descr="Image result for pic of sun"/>
          <p:cNvPicPr preferRelativeResize="0"/>
          <p:nvPr/>
        </p:nvPicPr>
        <p:blipFill>
          <a:blip r:embed="rId3">
            <a:alphaModFix/>
          </a:blip>
          <a:stretch>
            <a:fillRect/>
          </a:stretch>
        </p:blipFill>
        <p:spPr>
          <a:xfrm>
            <a:off x="1908825" y="0"/>
            <a:ext cx="5143500" cy="5143500"/>
          </a:xfrm>
          <a:prstGeom prst="rect">
            <a:avLst/>
          </a:prstGeom>
          <a:noFill/>
          <a:ln>
            <a:noFill/>
          </a:ln>
        </p:spPr>
      </p:pic>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rgbClr val="000000"/>
                </a:solidFill>
              </a:rPr>
              <a:t>Advantages</a:t>
            </a:r>
            <a:r>
              <a:rPr lang="en"/>
              <a:t> and </a:t>
            </a:r>
            <a:r>
              <a:rPr lang="en">
                <a:solidFill>
                  <a:srgbClr val="000000"/>
                </a:solidFill>
              </a:rPr>
              <a:t>Disadvantages</a:t>
            </a:r>
            <a:endParaRPr>
              <a:solidFill>
                <a:srgbClr val="000000"/>
              </a:solidFill>
            </a:endParaRPr>
          </a:p>
        </p:txBody>
      </p:sp>
      <p:sp>
        <p:nvSpPr>
          <p:cNvPr id="63" name="Google Shape;63;p14"/>
          <p:cNvSpPr txBox="1">
            <a:spLocks noGrp="1"/>
          </p:cNvSpPr>
          <p:nvPr>
            <p:ph type="body" idx="1"/>
          </p:nvPr>
        </p:nvSpPr>
        <p:spPr>
          <a:xfrm>
            <a:off x="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rgbClr val="000000"/>
                </a:solidFill>
              </a:rPr>
              <a:t>Advantages</a:t>
            </a:r>
            <a:endParaRPr u="sng">
              <a:solidFill>
                <a:srgbClr val="000000"/>
              </a:solidFill>
            </a:endParaRPr>
          </a:p>
          <a:p>
            <a:pPr marL="457200" lvl="0" indent="-317500" algn="l" rtl="0">
              <a:spcBef>
                <a:spcPts val="1600"/>
              </a:spcBef>
              <a:spcAft>
                <a:spcPts val="0"/>
              </a:spcAft>
              <a:buClr>
                <a:srgbClr val="000000"/>
              </a:buClr>
              <a:buSzPts val="1400"/>
              <a:buChar char="●"/>
            </a:pPr>
            <a:r>
              <a:rPr lang="en">
                <a:solidFill>
                  <a:srgbClr val="000000"/>
                </a:solidFill>
              </a:rPr>
              <a:t>Clean alternative for electricity as opposed to fossil fuels</a:t>
            </a:r>
            <a:endParaRPr>
              <a:solidFill>
                <a:srgbClr val="000000"/>
              </a:solidFill>
            </a:endParaRPr>
          </a:p>
          <a:p>
            <a:pPr marL="457200" lvl="0" indent="-317500" algn="l" rtl="0">
              <a:spcBef>
                <a:spcPts val="1000"/>
              </a:spcBef>
              <a:spcAft>
                <a:spcPts val="0"/>
              </a:spcAft>
              <a:buClr>
                <a:srgbClr val="000000"/>
              </a:buClr>
              <a:buSzPts val="1400"/>
              <a:buChar char="●"/>
            </a:pPr>
            <a:r>
              <a:rPr lang="en">
                <a:solidFill>
                  <a:srgbClr val="000000"/>
                </a:solidFill>
              </a:rPr>
              <a:t>Once a system is in place, the fuel is free and plentiful</a:t>
            </a:r>
            <a:endParaRPr>
              <a:solidFill>
                <a:srgbClr val="000000"/>
              </a:solidFill>
            </a:endParaRPr>
          </a:p>
          <a:p>
            <a:pPr marL="457200" lvl="0" indent="-317500" algn="l" rtl="0">
              <a:spcBef>
                <a:spcPts val="1000"/>
              </a:spcBef>
              <a:spcAft>
                <a:spcPts val="1000"/>
              </a:spcAft>
              <a:buClr>
                <a:srgbClr val="000000"/>
              </a:buClr>
              <a:buSzPts val="1400"/>
              <a:buChar char="●"/>
            </a:pPr>
            <a:r>
              <a:rPr lang="en">
                <a:solidFill>
                  <a:srgbClr val="000000"/>
                </a:solidFill>
              </a:rPr>
              <a:t>18 days of sunshine contains the same amount of energy as all the Earth's reserve of fossil fuels combined</a:t>
            </a:r>
            <a:endParaRPr>
              <a:solidFill>
                <a:srgbClr val="000000"/>
              </a:solidFill>
            </a:endParaRPr>
          </a:p>
        </p:txBody>
      </p:sp>
      <p:sp>
        <p:nvSpPr>
          <p:cNvPr id="64" name="Google Shape;64;p14"/>
          <p:cNvSpPr txBox="1">
            <a:spLocks noGrp="1"/>
          </p:cNvSpPr>
          <p:nvPr>
            <p:ph type="body" idx="2"/>
          </p:nvPr>
        </p:nvSpPr>
        <p:spPr>
          <a:xfrm>
            <a:off x="5144100" y="1152475"/>
            <a:ext cx="3999900" cy="34164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u="sng">
                <a:solidFill>
                  <a:srgbClr val="000000"/>
                </a:solidFill>
              </a:rPr>
              <a:t>Disadvantages</a:t>
            </a:r>
            <a:endParaRPr u="sng">
              <a:solidFill>
                <a:srgbClr val="000000"/>
              </a:solidFill>
            </a:endParaRPr>
          </a:p>
          <a:p>
            <a:pPr marL="457200" lvl="0" indent="-317500" algn="l" rtl="0">
              <a:lnSpc>
                <a:spcPct val="115000"/>
              </a:lnSpc>
              <a:spcBef>
                <a:spcPts val="1600"/>
              </a:spcBef>
              <a:spcAft>
                <a:spcPts val="0"/>
              </a:spcAft>
              <a:buClr>
                <a:srgbClr val="000000"/>
              </a:buClr>
              <a:buSzPts val="1400"/>
              <a:buChar char="●"/>
            </a:pPr>
            <a:r>
              <a:rPr lang="en">
                <a:solidFill>
                  <a:srgbClr val="000000"/>
                </a:solidFill>
              </a:rPr>
              <a:t>No energy production during the night time</a:t>
            </a:r>
            <a:endParaRPr>
              <a:solidFill>
                <a:srgbClr val="000000"/>
              </a:solidFill>
            </a:endParaRPr>
          </a:p>
          <a:p>
            <a:pPr marL="457200" lvl="0" indent="-317500" algn="l" rtl="0">
              <a:lnSpc>
                <a:spcPct val="115000"/>
              </a:lnSpc>
              <a:spcBef>
                <a:spcPts val="1000"/>
              </a:spcBef>
              <a:spcAft>
                <a:spcPts val="0"/>
              </a:spcAft>
              <a:buClr>
                <a:srgbClr val="000000"/>
              </a:buClr>
              <a:buSzPts val="1400"/>
              <a:buChar char="●"/>
            </a:pPr>
            <a:r>
              <a:rPr lang="en">
                <a:solidFill>
                  <a:srgbClr val="000000"/>
                </a:solidFill>
              </a:rPr>
              <a:t>Not as effective during inclement weather</a:t>
            </a:r>
            <a:endParaRPr>
              <a:solidFill>
                <a:srgbClr val="000000"/>
              </a:solidFill>
            </a:endParaRPr>
          </a:p>
          <a:p>
            <a:pPr marL="457200" lvl="0" indent="-317500" algn="l" rtl="0">
              <a:lnSpc>
                <a:spcPct val="115000"/>
              </a:lnSpc>
              <a:spcBef>
                <a:spcPts val="1000"/>
              </a:spcBef>
              <a:spcAft>
                <a:spcPts val="1000"/>
              </a:spcAft>
              <a:buClr>
                <a:srgbClr val="000000"/>
              </a:buClr>
              <a:buSzPts val="1400"/>
              <a:buChar char="●"/>
            </a:pPr>
            <a:r>
              <a:rPr lang="en">
                <a:solidFill>
                  <a:srgbClr val="000000"/>
                </a:solidFill>
              </a:rPr>
              <a:t>Very costly to create the infrastructure to harness the power of the sun</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8"/>
        <p:cNvGrpSpPr/>
        <p:nvPr/>
      </p:nvGrpSpPr>
      <p:grpSpPr>
        <a:xfrm>
          <a:off x="0" y="0"/>
          <a:ext cx="0" cy="0"/>
          <a:chOff x="0" y="0"/>
          <a:chExt cx="0" cy="0"/>
        </a:xfrm>
      </p:grpSpPr>
      <p:pic>
        <p:nvPicPr>
          <p:cNvPr id="69" name="Google Shape;69;p15" descr="Image result for pic of sun"/>
          <p:cNvPicPr preferRelativeResize="0"/>
          <p:nvPr/>
        </p:nvPicPr>
        <p:blipFill>
          <a:blip r:embed="rId3">
            <a:alphaModFix/>
          </a:blip>
          <a:stretch>
            <a:fillRect/>
          </a:stretch>
        </p:blipFill>
        <p:spPr>
          <a:xfrm>
            <a:off x="3535575" y="0"/>
            <a:ext cx="5608425" cy="5143500"/>
          </a:xfrm>
          <a:prstGeom prst="rect">
            <a:avLst/>
          </a:prstGeom>
          <a:noFill/>
          <a:ln>
            <a:noFill/>
          </a:ln>
        </p:spPr>
      </p:pic>
      <p:sp>
        <p:nvSpPr>
          <p:cNvPr id="70" name="Google Shape;70;p15"/>
          <p:cNvSpPr txBox="1">
            <a:spLocks noGrp="1"/>
          </p:cNvSpPr>
          <p:nvPr>
            <p:ph type="title"/>
          </p:nvPr>
        </p:nvSpPr>
        <p:spPr>
          <a:xfrm>
            <a:off x="351650" y="774125"/>
            <a:ext cx="403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Type of Primary Source</a:t>
            </a:r>
            <a:endParaRPr>
              <a:solidFill>
                <a:srgbClr val="FFFFFF"/>
              </a:solidFill>
            </a:endParaRPr>
          </a:p>
        </p:txBody>
      </p:sp>
      <p:sp>
        <p:nvSpPr>
          <p:cNvPr id="71" name="Google Shape;71;p15"/>
          <p:cNvSpPr txBox="1">
            <a:spLocks noGrp="1"/>
          </p:cNvSpPr>
          <p:nvPr>
            <p:ph type="body" idx="1"/>
          </p:nvPr>
        </p:nvSpPr>
        <p:spPr>
          <a:xfrm>
            <a:off x="236450" y="1978800"/>
            <a:ext cx="4147800" cy="1679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FFFF"/>
                </a:solidFill>
              </a:rPr>
              <a:t>Solar energy’s primary energy source is the sun. Solar energy is a renewable source that will last until it burns out which is billions of years away.</a:t>
            </a:r>
            <a:r>
              <a:rPr lang="en">
                <a:solidFill>
                  <a:srgbClr val="000000"/>
                </a:solidFill>
              </a:rPr>
              <a:t>e it can get infinite amounts of energy as long as the sun shines. </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75"/>
        <p:cNvGrpSpPr/>
        <p:nvPr/>
      </p:nvGrpSpPr>
      <p:grpSpPr>
        <a:xfrm>
          <a:off x="0" y="0"/>
          <a:ext cx="0" cy="0"/>
          <a:chOff x="0" y="0"/>
          <a:chExt cx="0" cy="0"/>
        </a:xfrm>
      </p:grpSpPr>
      <p:pic>
        <p:nvPicPr>
          <p:cNvPr id="76" name="Google Shape;76;p16" descr="Image result for how do solar panels work"/>
          <p:cNvPicPr preferRelativeResize="0"/>
          <p:nvPr/>
        </p:nvPicPr>
        <p:blipFill>
          <a:blip r:embed="rId3">
            <a:alphaModFix/>
          </a:blip>
          <a:stretch>
            <a:fillRect/>
          </a:stretch>
        </p:blipFill>
        <p:spPr>
          <a:xfrm>
            <a:off x="0" y="583000"/>
            <a:ext cx="9144000" cy="4560500"/>
          </a:xfrm>
          <a:prstGeom prst="rect">
            <a:avLst/>
          </a:prstGeom>
          <a:noFill/>
          <a:ln>
            <a:noFill/>
          </a:ln>
        </p:spPr>
      </p:pic>
      <p:sp>
        <p:nvSpPr>
          <p:cNvPr id="77" name="Google Shape;77;p16"/>
          <p:cNvSpPr txBox="1">
            <a:spLocks noGrp="1"/>
          </p:cNvSpPr>
          <p:nvPr>
            <p:ph type="title"/>
          </p:nvPr>
        </p:nvSpPr>
        <p:spPr>
          <a:xfrm>
            <a:off x="2416600" y="0"/>
            <a:ext cx="6140400" cy="89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i="1" u="sng">
                <a:solidFill>
                  <a:srgbClr val="FFFFFF"/>
                </a:solidFill>
              </a:rPr>
              <a:t>Method of Processing Energy</a:t>
            </a:r>
            <a:r>
              <a:rPr lang="en" sz="2300"/>
              <a:t> </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3481388" y="1733550"/>
            <a:ext cx="2181225" cy="1676400"/>
          </a:xfrm>
          <a:prstGeom prst="rect">
            <a:avLst/>
          </a:prstGeom>
          <a:noFill/>
          <a:ln>
            <a:noFill/>
          </a:ln>
        </p:spPr>
      </p:pic>
      <p:pic>
        <p:nvPicPr>
          <p:cNvPr id="83" name="Google Shape;83;p17"/>
          <p:cNvPicPr preferRelativeResize="0"/>
          <p:nvPr/>
        </p:nvPicPr>
        <p:blipFill>
          <a:blip r:embed="rId4">
            <a:alphaModFix/>
          </a:blip>
          <a:stretch>
            <a:fillRect/>
          </a:stretch>
        </p:blipFill>
        <p:spPr>
          <a:xfrm>
            <a:off x="0" y="0"/>
            <a:ext cx="9144000" cy="5071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Miscellaneous </a:t>
            </a:r>
            <a:endParaRPr/>
          </a:p>
        </p:txBody>
      </p:sp>
      <p:sp>
        <p:nvSpPr>
          <p:cNvPr id="89" name="Google Shape;89;p18"/>
          <p:cNvSpPr txBox="1">
            <a:spLocks noGrp="1"/>
          </p:cNvSpPr>
          <p:nvPr>
            <p:ph type="body" idx="1"/>
          </p:nvPr>
        </p:nvSpPr>
        <p:spPr>
          <a:xfrm>
            <a:off x="372775" y="1017725"/>
            <a:ext cx="4624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According to the online article “Solar Energy Facts”, solar energy can be used for multiple purposes such as creating salt from sea water, timing plant cycles, and helping plants create chemical energy. Another interesting fact is that space missions by various countries have used solar energy to power their ships. The largest solar power plant covers 1,000 acres and is located in the Mojave Desert in California. Lastly, the earth receives around 1,366 watts of direct solar radiation per square meter which we then can utilize to produce electricity and many other useful resources. </a:t>
            </a:r>
            <a:endParaRPr sz="1400"/>
          </a:p>
        </p:txBody>
      </p:sp>
      <p:pic>
        <p:nvPicPr>
          <p:cNvPr id="90" name="Google Shape;90;p18"/>
          <p:cNvPicPr preferRelativeResize="0"/>
          <p:nvPr/>
        </p:nvPicPr>
        <p:blipFill>
          <a:blip r:embed="rId3">
            <a:alphaModFix/>
          </a:blip>
          <a:stretch>
            <a:fillRect/>
          </a:stretch>
        </p:blipFill>
        <p:spPr>
          <a:xfrm>
            <a:off x="5054675" y="0"/>
            <a:ext cx="4089327"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2835750" y="373950"/>
            <a:ext cx="3472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Formulas </a:t>
            </a:r>
            <a:endParaRPr/>
          </a:p>
        </p:txBody>
      </p:sp>
      <p:sp>
        <p:nvSpPr>
          <p:cNvPr id="96" name="Google Shape;96;p19"/>
          <p:cNvSpPr txBox="1">
            <a:spLocks noGrp="1"/>
          </p:cNvSpPr>
          <p:nvPr>
            <p:ph type="body" idx="1"/>
          </p:nvPr>
        </p:nvSpPr>
        <p:spPr>
          <a:xfrm>
            <a:off x="2835750" y="1294600"/>
            <a:ext cx="3090600" cy="27030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a:solidFill>
                  <a:srgbClr val="000000"/>
                </a:solidFill>
              </a:rPr>
              <a:t>MC(T</a:t>
            </a:r>
            <a:r>
              <a:rPr lang="en" sz="1100">
                <a:solidFill>
                  <a:srgbClr val="000000"/>
                </a:solidFill>
              </a:rPr>
              <a:t>f</a:t>
            </a:r>
            <a:r>
              <a:rPr lang="en">
                <a:solidFill>
                  <a:srgbClr val="000000"/>
                </a:solidFill>
              </a:rPr>
              <a:t>-T</a:t>
            </a:r>
            <a:r>
              <a:rPr lang="en" sz="1100">
                <a:solidFill>
                  <a:srgbClr val="000000"/>
                </a:solidFill>
              </a:rPr>
              <a:t>i</a:t>
            </a:r>
            <a:r>
              <a:rPr lang="en">
                <a:solidFill>
                  <a:srgbClr val="000000"/>
                </a:solidFill>
              </a:rPr>
              <a:t>)</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P</a:t>
            </a:r>
            <a:r>
              <a:rPr lang="en" sz="1100">
                <a:solidFill>
                  <a:srgbClr val="000000"/>
                </a:solidFill>
              </a:rPr>
              <a:t>in </a:t>
            </a:r>
            <a:r>
              <a:rPr lang="en">
                <a:solidFill>
                  <a:srgbClr val="000000"/>
                </a:solidFill>
              </a:rPr>
              <a:t>= IA</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E= Pt</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P= Watts= J/s</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Power in / Power Out</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Sources</a:t>
            </a:r>
            <a:endParaRPr/>
          </a:p>
        </p:txBody>
      </p:sp>
      <p:sp>
        <p:nvSpPr>
          <p:cNvPr id="102" name="Google Shape;102;p20"/>
          <p:cNvSpPr txBox="1">
            <a:spLocks noGrp="1"/>
          </p:cNvSpPr>
          <p:nvPr>
            <p:ph type="body" idx="1"/>
          </p:nvPr>
        </p:nvSpPr>
        <p:spPr>
          <a:xfrm>
            <a:off x="311700" y="1291817"/>
            <a:ext cx="8520600" cy="3416400"/>
          </a:xfrm>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rgbClr val="4A4A4A"/>
              </a:buClr>
              <a:buSzPts val="1200"/>
              <a:buFont typeface="Times New Roman"/>
              <a:buChar char="●"/>
            </a:pPr>
            <a:r>
              <a:rPr lang="en" sz="1200">
                <a:solidFill>
                  <a:srgbClr val="4A4A4A"/>
                </a:solidFill>
                <a:highlight>
                  <a:srgbClr val="FFFFFF"/>
                </a:highlight>
                <a:latin typeface="Times New Roman"/>
                <a:ea typeface="Times New Roman"/>
                <a:cs typeface="Times New Roman"/>
                <a:sym typeface="Times New Roman"/>
              </a:rPr>
              <a:t>40 Facts About Solar Energy.” </a:t>
            </a:r>
            <a:r>
              <a:rPr lang="en" sz="1200" i="1">
                <a:solidFill>
                  <a:srgbClr val="4A4A4A"/>
                </a:solidFill>
                <a:highlight>
                  <a:srgbClr val="FFFFFF"/>
                </a:highlight>
                <a:latin typeface="Times New Roman"/>
                <a:ea typeface="Times New Roman"/>
                <a:cs typeface="Times New Roman"/>
                <a:sym typeface="Times New Roman"/>
              </a:rPr>
              <a:t>Conserve Energy Future</a:t>
            </a:r>
            <a:r>
              <a:rPr lang="en" sz="1200">
                <a:solidFill>
                  <a:srgbClr val="4A4A4A"/>
                </a:solidFill>
                <a:highlight>
                  <a:srgbClr val="FFFFFF"/>
                </a:highlight>
                <a:latin typeface="Times New Roman"/>
                <a:ea typeface="Times New Roman"/>
                <a:cs typeface="Times New Roman"/>
                <a:sym typeface="Times New Roman"/>
              </a:rPr>
              <a:t>, 8 May 2017, www.conserve-energy-future.com/various-solar-energy-facts.php.</a:t>
            </a:r>
            <a:endParaRPr sz="1200">
              <a:solidFill>
                <a:srgbClr val="4A4A4A"/>
              </a:solidFill>
              <a:highlight>
                <a:srgbClr val="FFFFFF"/>
              </a:highlight>
              <a:latin typeface="Times New Roman"/>
              <a:ea typeface="Times New Roman"/>
              <a:cs typeface="Times New Roman"/>
              <a:sym typeface="Times New Roman"/>
            </a:endParaRPr>
          </a:p>
          <a:p>
            <a:pPr marL="457200" lvl="0" indent="-304800" algn="l" rtl="0">
              <a:lnSpc>
                <a:spcPct val="150000"/>
              </a:lnSpc>
              <a:spcBef>
                <a:spcPts val="0"/>
              </a:spcBef>
              <a:spcAft>
                <a:spcPts val="0"/>
              </a:spcAft>
              <a:buClr>
                <a:srgbClr val="4A4A4A"/>
              </a:buClr>
              <a:buSzPts val="1200"/>
              <a:buFont typeface="Times New Roman"/>
              <a:buChar char="●"/>
            </a:pPr>
            <a:r>
              <a:rPr lang="en" sz="1200">
                <a:solidFill>
                  <a:srgbClr val="4A4A4A"/>
                </a:solidFill>
                <a:highlight>
                  <a:srgbClr val="FFFFFF"/>
                </a:highlight>
                <a:latin typeface="Times New Roman"/>
                <a:ea typeface="Times New Roman"/>
                <a:cs typeface="Times New Roman"/>
                <a:sym typeface="Times New Roman"/>
              </a:rPr>
              <a:t>Solar Energy Sankey Diagram .” </a:t>
            </a:r>
            <a:r>
              <a:rPr lang="en" sz="1200" i="1">
                <a:solidFill>
                  <a:srgbClr val="4A4A4A"/>
                </a:solidFill>
                <a:highlight>
                  <a:srgbClr val="FFFFFF"/>
                </a:highlight>
                <a:latin typeface="Times New Roman"/>
                <a:ea typeface="Times New Roman"/>
                <a:cs typeface="Times New Roman"/>
                <a:sym typeface="Times New Roman"/>
              </a:rPr>
              <a:t>Shertam-Jouleisland.weebly.com</a:t>
            </a:r>
            <a:r>
              <a:rPr lang="en" sz="1200">
                <a:solidFill>
                  <a:srgbClr val="4A4A4A"/>
                </a:solidFill>
                <a:highlight>
                  <a:srgbClr val="FFFFFF"/>
                </a:highlight>
                <a:latin typeface="Times New Roman"/>
                <a:ea typeface="Times New Roman"/>
                <a:cs typeface="Times New Roman"/>
                <a:sym typeface="Times New Roman"/>
              </a:rPr>
              <a:t>, </a:t>
            </a:r>
            <a:r>
              <a:rPr lang="en" sz="1200" i="1">
                <a:solidFill>
                  <a:srgbClr val="4A4A4A"/>
                </a:solidFill>
                <a:highlight>
                  <a:srgbClr val="FFFFFF"/>
                </a:highlight>
                <a:latin typeface="Times New Roman"/>
                <a:ea typeface="Times New Roman"/>
                <a:cs typeface="Times New Roman"/>
                <a:sym typeface="Times New Roman"/>
              </a:rPr>
              <a:t>shertam-jouleisland.weebly.com/uploads/1/9/8/0/19804537/2390368.jpg?533.</a:t>
            </a:r>
            <a:endParaRPr sz="1200" i="1">
              <a:solidFill>
                <a:srgbClr val="4A4A4A"/>
              </a:solidFill>
              <a:highlight>
                <a:srgbClr val="FFFFFF"/>
              </a:highlight>
              <a:latin typeface="Times New Roman"/>
              <a:ea typeface="Times New Roman"/>
              <a:cs typeface="Times New Roman"/>
              <a:sym typeface="Times New Roman"/>
            </a:endParaRPr>
          </a:p>
          <a:p>
            <a:pPr marL="457200" lvl="0" indent="-304800" algn="l" rtl="0">
              <a:lnSpc>
                <a:spcPct val="150000"/>
              </a:lnSpc>
              <a:spcBef>
                <a:spcPts val="0"/>
              </a:spcBef>
              <a:spcAft>
                <a:spcPts val="0"/>
              </a:spcAft>
              <a:buClr>
                <a:srgbClr val="4A4A4A"/>
              </a:buClr>
              <a:buSzPts val="1200"/>
              <a:buFont typeface="Times New Roman"/>
              <a:buChar char="●"/>
            </a:pPr>
            <a:r>
              <a:rPr lang="en" sz="1200" i="1">
                <a:solidFill>
                  <a:srgbClr val="4A4A4A"/>
                </a:solidFill>
                <a:highlight>
                  <a:srgbClr val="FFFFFF"/>
                </a:highlight>
                <a:latin typeface="Times New Roman"/>
                <a:ea typeface="Times New Roman"/>
                <a:cs typeface="Times New Roman"/>
                <a:sym typeface="Times New Roman"/>
              </a:rPr>
              <a:t>·     </a:t>
            </a:r>
            <a:r>
              <a:rPr lang="en" sz="1200" i="1">
                <a:solidFill>
                  <a:srgbClr val="4A4A4A"/>
                </a:solidFill>
                <a:highlight>
                  <a:srgbClr val="FFFFFF"/>
                </a:highlight>
                <a:uFill>
                  <a:noFill/>
                </a:uFill>
                <a:latin typeface="Times New Roman"/>
                <a:ea typeface="Times New Roman"/>
                <a:cs typeface="Times New Roman"/>
                <a:sym typeface="Times New Roman"/>
                <a:hlinkClick r:id="rId3"/>
              </a:rPr>
              <a:t> https://www.livescience.com/41995-how-do-solar-panels-work.html</a:t>
            </a:r>
            <a:endParaRPr sz="1200" i="1">
              <a:solidFill>
                <a:srgbClr val="4A4A4A"/>
              </a:solidFill>
              <a:highlight>
                <a:srgbClr val="FFFFFF"/>
              </a:highlight>
              <a:uFill>
                <a:noFill/>
              </a:uFill>
              <a:latin typeface="Times New Roman"/>
              <a:ea typeface="Times New Roman"/>
              <a:cs typeface="Times New Roman"/>
              <a:sym typeface="Times New Roman"/>
              <a:hlinkClick r:id="rId3"/>
            </a:endParaRPr>
          </a:p>
          <a:p>
            <a:pPr marL="457200" lvl="0" indent="-304800" algn="l" rtl="0">
              <a:lnSpc>
                <a:spcPct val="150000"/>
              </a:lnSpc>
              <a:spcBef>
                <a:spcPts val="0"/>
              </a:spcBef>
              <a:spcAft>
                <a:spcPts val="0"/>
              </a:spcAft>
              <a:buClr>
                <a:srgbClr val="4A4A4A"/>
              </a:buClr>
              <a:buSzPts val="1200"/>
              <a:buFont typeface="Times New Roman"/>
              <a:buChar char="●"/>
            </a:pPr>
            <a:r>
              <a:rPr lang="en" sz="1200" i="1">
                <a:solidFill>
                  <a:srgbClr val="4A4A4A"/>
                </a:solidFill>
                <a:highlight>
                  <a:srgbClr val="FFFFFF"/>
                </a:highlight>
                <a:latin typeface="Times New Roman"/>
                <a:ea typeface="Times New Roman"/>
                <a:cs typeface="Times New Roman"/>
                <a:sym typeface="Times New Roman"/>
              </a:rPr>
              <a:t>·     </a:t>
            </a:r>
            <a:r>
              <a:rPr lang="en" sz="1200" i="1">
                <a:solidFill>
                  <a:srgbClr val="4A4A4A"/>
                </a:solidFill>
                <a:highlight>
                  <a:srgbClr val="FFFFFF"/>
                </a:highlight>
                <a:uFill>
                  <a:noFill/>
                </a:uFill>
                <a:latin typeface="Times New Roman"/>
                <a:ea typeface="Times New Roman"/>
                <a:cs typeface="Times New Roman"/>
                <a:sym typeface="Times New Roman"/>
                <a:hlinkClick r:id="rId4"/>
              </a:rPr>
              <a:t> https://news.energysage.com/how-much-does-the-average-solar-panel-installation-cost-in-the-u-s/</a:t>
            </a:r>
            <a:endParaRPr sz="1200" i="1">
              <a:solidFill>
                <a:srgbClr val="4A4A4A"/>
              </a:solidFill>
              <a:highlight>
                <a:srgbClr val="FFFFFF"/>
              </a:highlight>
              <a:uFill>
                <a:noFill/>
              </a:uFill>
              <a:latin typeface="Times New Roman"/>
              <a:ea typeface="Times New Roman"/>
              <a:cs typeface="Times New Roman"/>
              <a:sym typeface="Times New Roman"/>
              <a:hlinkClick r:id="rId4"/>
            </a:endParaRPr>
          </a:p>
          <a:p>
            <a:pPr marL="457200" lvl="0" indent="-304800" algn="l" rtl="0">
              <a:lnSpc>
                <a:spcPct val="150000"/>
              </a:lnSpc>
              <a:spcBef>
                <a:spcPts val="0"/>
              </a:spcBef>
              <a:spcAft>
                <a:spcPts val="0"/>
              </a:spcAft>
              <a:buClr>
                <a:srgbClr val="4A4A4A"/>
              </a:buClr>
              <a:buSzPts val="1200"/>
              <a:buFont typeface="Times New Roman"/>
              <a:buChar char="●"/>
            </a:pPr>
            <a:r>
              <a:rPr lang="en" sz="1200" i="1">
                <a:solidFill>
                  <a:srgbClr val="4A4A4A"/>
                </a:solidFill>
                <a:highlight>
                  <a:srgbClr val="FFFFFF"/>
                </a:highlight>
                <a:latin typeface="Times New Roman"/>
                <a:ea typeface="Times New Roman"/>
                <a:cs typeface="Times New Roman"/>
                <a:sym typeface="Times New Roman"/>
              </a:rPr>
              <a:t>·     </a:t>
            </a:r>
            <a:r>
              <a:rPr lang="en" sz="1200" i="1">
                <a:solidFill>
                  <a:srgbClr val="4A4A4A"/>
                </a:solidFill>
                <a:highlight>
                  <a:srgbClr val="FFFFFF"/>
                </a:highlight>
                <a:uFill>
                  <a:noFill/>
                </a:uFill>
                <a:latin typeface="Times New Roman"/>
                <a:ea typeface="Times New Roman"/>
                <a:cs typeface="Times New Roman"/>
                <a:sym typeface="Times New Roman"/>
                <a:hlinkClick r:id="rId5"/>
              </a:rPr>
              <a:t> https://www.seia.org/states-map</a:t>
            </a:r>
            <a:endParaRPr sz="1200" i="1">
              <a:solidFill>
                <a:srgbClr val="4A4A4A"/>
              </a:solidFill>
              <a:highlight>
                <a:srgbClr val="FFFFFF"/>
              </a:highlight>
              <a:uFill>
                <a:noFill/>
              </a:uFill>
              <a:latin typeface="Times New Roman"/>
              <a:ea typeface="Times New Roman"/>
              <a:cs typeface="Times New Roman"/>
              <a:sym typeface="Times New Roman"/>
              <a:hlinkClick r:id="rId5"/>
            </a:endParaRPr>
          </a:p>
          <a:p>
            <a:pPr marL="457200" lvl="0" indent="-304800" algn="l" rtl="0">
              <a:lnSpc>
                <a:spcPct val="150000"/>
              </a:lnSpc>
              <a:spcBef>
                <a:spcPts val="0"/>
              </a:spcBef>
              <a:spcAft>
                <a:spcPts val="0"/>
              </a:spcAft>
              <a:buClr>
                <a:srgbClr val="4A4A4A"/>
              </a:buClr>
              <a:buSzPts val="1200"/>
              <a:buFont typeface="Times New Roman"/>
              <a:buChar char="●"/>
            </a:pPr>
            <a:r>
              <a:rPr lang="en" sz="1200" i="1">
                <a:solidFill>
                  <a:srgbClr val="4A4A4A"/>
                </a:solidFill>
                <a:highlight>
                  <a:srgbClr val="FFFFFF"/>
                </a:highlight>
                <a:uFill>
                  <a:noFill/>
                </a:uFill>
                <a:latin typeface="Times New Roman"/>
                <a:ea typeface="Times New Roman"/>
                <a:cs typeface="Times New Roman"/>
                <a:sym typeface="Times New Roman"/>
                <a:hlinkClick r:id="rId6"/>
              </a:rPr>
              <a:t>https://www.researchgate.net/figure/Sankey-diagrams-of-solar-plant-annual-energy-production-left-medium-size-power-plant_fig7_326078696</a:t>
            </a:r>
            <a:endParaRPr sz="1200" i="1">
              <a:solidFill>
                <a:srgbClr val="4A4A4A"/>
              </a:solidFill>
              <a:highlight>
                <a:srgbClr val="FFFFFF"/>
              </a:highlight>
              <a:latin typeface="Times New Roman"/>
              <a:ea typeface="Times New Roman"/>
              <a:cs typeface="Times New Roman"/>
              <a:sym typeface="Times New Roman"/>
            </a:endParaRPr>
          </a:p>
          <a:p>
            <a:pPr marL="457200" lvl="0" indent="-304800" algn="l" rtl="0">
              <a:lnSpc>
                <a:spcPct val="150000"/>
              </a:lnSpc>
              <a:spcBef>
                <a:spcPts val="0"/>
              </a:spcBef>
              <a:spcAft>
                <a:spcPts val="0"/>
              </a:spcAft>
              <a:buClr>
                <a:srgbClr val="4A4A4A"/>
              </a:buClr>
              <a:buSzPts val="1200"/>
              <a:buFont typeface="Times New Roman"/>
              <a:buChar char="●"/>
            </a:pPr>
            <a:r>
              <a:rPr lang="en" sz="1200" i="1">
                <a:solidFill>
                  <a:srgbClr val="4A4A4A"/>
                </a:solidFill>
                <a:highlight>
                  <a:srgbClr val="FFFFFF"/>
                </a:highlight>
                <a:uFill>
                  <a:noFill/>
                </a:uFill>
                <a:latin typeface="Times New Roman"/>
                <a:ea typeface="Times New Roman"/>
                <a:cs typeface="Times New Roman"/>
                <a:sym typeface="Times New Roman"/>
                <a:hlinkClick r:id="rId7"/>
              </a:rPr>
              <a:t>https://www.ucsusa.org/clean-energy/renewable-energy/how-solar-energy-works</a:t>
            </a:r>
            <a:endParaRPr sz="1200" i="1">
              <a:solidFill>
                <a:srgbClr val="4A4A4A"/>
              </a:solidFill>
              <a:highlight>
                <a:srgbClr val="FFFFFF"/>
              </a:highlight>
              <a:latin typeface="Times New Roman"/>
              <a:ea typeface="Times New Roman"/>
              <a:cs typeface="Times New Roman"/>
              <a:sym typeface="Times New Roman"/>
            </a:endParaRPr>
          </a:p>
          <a:p>
            <a:pPr marL="457200" lvl="0" indent="-298450" algn="l" rtl="0">
              <a:lnSpc>
                <a:spcPct val="150000"/>
              </a:lnSpc>
              <a:spcBef>
                <a:spcPts val="0"/>
              </a:spcBef>
              <a:spcAft>
                <a:spcPts val="0"/>
              </a:spcAft>
              <a:buClr>
                <a:srgbClr val="4A4A4A"/>
              </a:buClr>
              <a:buSzPts val="1100"/>
              <a:buChar char="●"/>
            </a:pPr>
            <a:r>
              <a:rPr lang="en" sz="1200" i="1">
                <a:solidFill>
                  <a:srgbClr val="4A4A4A"/>
                </a:solidFill>
                <a:highlight>
                  <a:srgbClr val="FFFFFF"/>
                </a:highlight>
                <a:uFill>
                  <a:noFill/>
                </a:uFill>
                <a:latin typeface="Times New Roman"/>
                <a:ea typeface="Times New Roman"/>
                <a:cs typeface="Times New Roman"/>
                <a:sym typeface="Times New Roman"/>
                <a:hlinkClick r:id="rId8"/>
              </a:rPr>
              <a:t>https://www.nationalgeographic.com/environment/global-warming/solar-power/</a:t>
            </a:r>
            <a:endParaRPr sz="1200" i="1">
              <a:solidFill>
                <a:srgbClr val="4A4A4A"/>
              </a:solidFill>
              <a:highlight>
                <a:srgbClr val="FFFFFF"/>
              </a:highlight>
              <a:latin typeface="Times New Roman"/>
              <a:ea typeface="Times New Roman"/>
              <a:cs typeface="Times New Roman"/>
              <a:sym typeface="Times New Roman"/>
            </a:endParaRPr>
          </a:p>
          <a:p>
            <a:pPr marL="457200" lvl="0" indent="0" algn="l" rtl="0">
              <a:lnSpc>
                <a:spcPct val="150000"/>
              </a:lnSpc>
              <a:spcBef>
                <a:spcPts val="1600"/>
              </a:spcBef>
              <a:spcAft>
                <a:spcPts val="1600"/>
              </a:spcAft>
              <a:buNone/>
            </a:pPr>
            <a:endParaRPr sz="1200" i="1">
              <a:solidFill>
                <a:srgbClr val="4A4A4A"/>
              </a:solidFill>
              <a:highlight>
                <a:srgbClr val="FFFFFF"/>
              </a:highlight>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307</Words>
  <Application>Microsoft Office PowerPoint</Application>
  <PresentationFormat>On-screen Show (16:9)</PresentationFormat>
  <Paragraphs>31</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Simple Light</vt:lpstr>
      <vt:lpstr>Solar Energy</vt:lpstr>
      <vt:lpstr>Advantages and Disadvantages</vt:lpstr>
      <vt:lpstr>Type of Primary Source</vt:lpstr>
      <vt:lpstr>Method of Processing Energy </vt:lpstr>
      <vt:lpstr>PowerPoint Presentation</vt:lpstr>
      <vt:lpstr>Miscellaneous </vt:lpstr>
      <vt:lpstr>Important Formulas </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Energy</dc:title>
  <dc:creator>Triplett, Melissa J.</dc:creator>
  <cp:lastModifiedBy>Triplett, Melissa J.</cp:lastModifiedBy>
  <cp:revision>1</cp:revision>
  <dcterms:modified xsi:type="dcterms:W3CDTF">2019-05-02T15:13:50Z</dcterms:modified>
</cp:coreProperties>
</file>